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92" r:id="rId5"/>
    <p:sldId id="301" r:id="rId6"/>
    <p:sldId id="307" r:id="rId7"/>
    <p:sldId id="306" r:id="rId8"/>
    <p:sldId id="291" r:id="rId9"/>
    <p:sldId id="294" r:id="rId10"/>
    <p:sldId id="295" r:id="rId11"/>
    <p:sldId id="296" r:id="rId12"/>
    <p:sldId id="297" r:id="rId13"/>
    <p:sldId id="300" r:id="rId14"/>
    <p:sldId id="299" r:id="rId15"/>
    <p:sldId id="298" r:id="rId16"/>
    <p:sldId id="304" r:id="rId17"/>
    <p:sldId id="305" r:id="rId18"/>
    <p:sldId id="303" r:id="rId19"/>
    <p:sldId id="302" r:id="rId20"/>
    <p:sldId id="29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68637"/>
    <a:srgbClr val="3C4798"/>
    <a:srgbClr val="F6A287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noemi\Documents\Tesi%20specializzazione\LA%20CALCOLOSI%20DELLA%20COLECISTI%20NEL%20PAZIENTE%20CANDIDATO%20A%20CHIRURGIA%20BARIATRICA.xlsx" TargetMode="External"/><Relationship Id="rId4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/>
              <a:t>Nel vostro centro viene eseguita sempre un'ecografia dell'addome superiore per ricerca di litiasi della colecisti prima di un intervento di chirurgia bariatrica?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Nel vostro centro viene eseguita sempre un'ecografia dell'addome superiore per ricerca di litiasi della colecisti prima di un intervento di chirurgia bariatrica?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Foglio2!$A$2:$A$5</c:f>
              <c:strCache>
                <c:ptCount val="4"/>
                <c:pt idx="0">
                  <c:v>Si</c:v>
                </c:pt>
                <c:pt idx="1">
                  <c:v>No</c:v>
                </c:pt>
                <c:pt idx="2">
                  <c:v>Anamnesi positiva per colelitiasi</c:v>
                </c:pt>
                <c:pt idx="3">
                  <c:v>Candidati a bypass</c:v>
                </c:pt>
              </c:strCache>
            </c:strRef>
          </c:cat>
          <c:val>
            <c:numRef>
              <c:f>Foglio2!$B$2:$B$5</c:f>
              <c:numCache>
                <c:formatCode>0.00%</c:formatCode>
                <c:ptCount val="4"/>
                <c:pt idx="0">
                  <c:v>0.76500000000000001</c:v>
                </c:pt>
                <c:pt idx="1">
                  <c:v>2.9000000000000001E-2</c:v>
                </c:pt>
                <c:pt idx="2">
                  <c:v>0.11799999999999999</c:v>
                </c:pt>
                <c:pt idx="3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8-4948-835E-72CE0D18A2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5684472"/>
        <c:axId val="665682672"/>
      </c:barChart>
      <c:catAx>
        <c:axId val="66568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5682672"/>
        <c:crosses val="autoZero"/>
        <c:auto val="1"/>
        <c:lblAlgn val="ctr"/>
        <c:lblOffset val="100"/>
        <c:noMultiLvlLbl val="0"/>
      </c:catAx>
      <c:valAx>
        <c:axId val="66568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6568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/>
              <a:t>Nel vostro centro si esegue di routine una colecistectomia profilattica (in assenza di litiasi della colecisti) nel paziente sottoposto ad intervento di chirurgia bariatrica?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Foglio3!$B$1</c:f>
              <c:strCache>
                <c:ptCount val="1"/>
                <c:pt idx="0">
                  <c:v>Nel vostro centro si esegue di routine una colecistectomia profilattica (in assenza di litiasi della colecisti) nel paziente sottoposto ad intervento di chirurgia bariatrica? </c:v>
                </c:pt>
              </c:strCache>
            </c:strRef>
          </c:tx>
          <c:spPr>
            <a:solidFill>
              <a:srgbClr val="E98B0D"/>
            </a:solidFill>
            <a:ln>
              <a:noFill/>
            </a:ln>
            <a:effectLst/>
          </c:spPr>
          <c:invertIfNegative val="0"/>
          <c:cat>
            <c:strRef>
              <c:f>Foglio3!$A$2:$A$4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Candidati a bypass</c:v>
                </c:pt>
              </c:strCache>
            </c:strRef>
          </c:cat>
          <c:val>
            <c:numRef>
              <c:f>Foglio3!$B$2:$B$4</c:f>
              <c:numCache>
                <c:formatCode>0%</c:formatCode>
                <c:ptCount val="3"/>
                <c:pt idx="0">
                  <c:v>0.03</c:v>
                </c:pt>
                <c:pt idx="1">
                  <c:v>0.97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2-4B3C-9BA6-F6C2B3E44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2634184"/>
        <c:axId val="412631664"/>
      </c:barChart>
      <c:catAx>
        <c:axId val="412634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2631664"/>
        <c:crosses val="autoZero"/>
        <c:auto val="1"/>
        <c:lblAlgn val="ctr"/>
        <c:lblOffset val="100"/>
        <c:noMultiLvlLbl val="0"/>
      </c:catAx>
      <c:valAx>
        <c:axId val="41263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263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/>
              <a:t>Nel paziente sottoposto ad intervento di chirurgia bariatrica in presenza di litiasi della colecisti non sintomatica (non storia di coliche biliare)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Foglio3!$A$2</c:f>
              <c:strCache>
                <c:ptCount val="1"/>
                <c:pt idx="0">
                  <c:v>Eseguite sempre la colecistectomia</c:v>
                </c:pt>
              </c:strCache>
            </c:strRef>
          </c:tx>
          <c:spPr>
            <a:solidFill>
              <a:srgbClr val="0E2841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</c:f>
              <c:strCache>
                <c:ptCount val="1"/>
                <c:pt idx="0">
                  <c:v>Nel paziente sottoposto ad intervento di chirurgia bariatrica in presenza di litiasi della colecisti non sintomatica (non storia di coliche biliare) </c:v>
                </c:pt>
              </c:strCache>
            </c:strRef>
          </c:cat>
          <c:val>
            <c:numRef>
              <c:f>Foglio3!$B$2</c:f>
              <c:numCache>
                <c:formatCode>0.00%</c:formatCode>
                <c:ptCount val="1"/>
                <c:pt idx="0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4-4F32-B9F0-E17549B52D6A}"/>
            </c:ext>
          </c:extLst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Non eseguite la colecistectomia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</c:f>
              <c:strCache>
                <c:ptCount val="1"/>
                <c:pt idx="0">
                  <c:v>Nel paziente sottoposto ad intervento di chirurgia bariatrica in presenza di litiasi della colecisti non sintomatica (non storia di coliche biliare) </c:v>
                </c:pt>
              </c:strCache>
            </c:strRef>
          </c:cat>
          <c:val>
            <c:numRef>
              <c:f>Foglio3!$B$3</c:f>
              <c:numCache>
                <c:formatCode>0.00%</c:formatCode>
                <c:ptCount val="1"/>
                <c:pt idx="0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4-4F32-B9F0-E17549B52D6A}"/>
            </c:ext>
          </c:extLst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Eseguite la colecistectomia solo nei pazienti candidati a bypass</c:v>
                </c:pt>
              </c:strCache>
            </c:strRef>
          </c:tx>
          <c:spPr>
            <a:solidFill>
              <a:srgbClr val="4EA72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</c:f>
              <c:strCache>
                <c:ptCount val="1"/>
                <c:pt idx="0">
                  <c:v>Nel paziente sottoposto ad intervento di chirurgia bariatrica in presenza di litiasi della colecisti non sintomatica (non storia di coliche biliare) </c:v>
                </c:pt>
              </c:strCache>
            </c:strRef>
          </c:cat>
          <c:val>
            <c:numRef>
              <c:f>Foglio3!$B$4</c:f>
              <c:numCache>
                <c:formatCode>0.00%</c:formatCode>
                <c:ptCount val="1"/>
                <c:pt idx="0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64-4F32-B9F0-E17549B52D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644216"/>
        <c:axId val="669643856"/>
      </c:barChart>
      <c:catAx>
        <c:axId val="669644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9643856"/>
        <c:crosses val="autoZero"/>
        <c:auto val="1"/>
        <c:lblAlgn val="ctr"/>
        <c:lblOffset val="100"/>
        <c:noMultiLvlLbl val="0"/>
      </c:catAx>
      <c:valAx>
        <c:axId val="669643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6964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Nel paziente sottoposto ad intervento di chirurgia bariatrica in presenza di litiasi della colecisti sintomatica (storia di coliche biliare)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Foglio4!$A$2</c:f>
              <c:strCache>
                <c:ptCount val="1"/>
                <c:pt idx="0">
                  <c:v>Eseguite sempre la colecistectomia</c:v>
                </c:pt>
              </c:strCache>
            </c:strRef>
          </c:tx>
          <c:spPr>
            <a:solidFill>
              <a:srgbClr val="0E2841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Foglio4!$B$1</c:f>
              <c:strCache>
                <c:ptCount val="1"/>
                <c:pt idx="0">
                  <c:v>Nel paziente sottoposto ad intervento di chirurgia bariatrica in presenza di litiasi della colecisti sintomatica (storia di coliche biliare) </c:v>
                </c:pt>
              </c:strCache>
            </c:strRef>
          </c:cat>
          <c:val>
            <c:numRef>
              <c:f>Foglio4!$B$2</c:f>
              <c:numCache>
                <c:formatCode>0.00%</c:formatCode>
                <c:ptCount val="1"/>
                <c:pt idx="0">
                  <c:v>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E-43AF-B681-9AFCEB044543}"/>
            </c:ext>
          </c:extLst>
        </c:ser>
        <c:ser>
          <c:idx val="1"/>
          <c:order val="1"/>
          <c:tx>
            <c:strRef>
              <c:f>Foglio4!$A$3</c:f>
              <c:strCache>
                <c:ptCount val="1"/>
                <c:pt idx="0">
                  <c:v>Non eseguite la colecistectomia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24E-43AF-B681-9AFCEB044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Foglio4!$B$1</c:f>
              <c:strCache>
                <c:ptCount val="1"/>
                <c:pt idx="0">
                  <c:v>Nel paziente sottoposto ad intervento di chirurgia bariatrica in presenza di litiasi della colecisti sintomatica (storia di coliche biliare) </c:v>
                </c:pt>
              </c:strCache>
            </c:strRef>
          </c:cat>
          <c:val>
            <c:numRef>
              <c:f>Foglio4!$B$3</c:f>
              <c:numCache>
                <c:formatCode>0.00%</c:formatCode>
                <c:ptCount val="1"/>
                <c:pt idx="0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4E-43AF-B681-9AFCEB044543}"/>
            </c:ext>
          </c:extLst>
        </c:ser>
        <c:ser>
          <c:idx val="2"/>
          <c:order val="2"/>
          <c:tx>
            <c:strRef>
              <c:f>Foglio4!$A$4</c:f>
              <c:strCache>
                <c:ptCount val="1"/>
                <c:pt idx="0">
                  <c:v>Eseguite la colecistectomia solo nei pazienti candidati a bypass</c:v>
                </c:pt>
              </c:strCache>
            </c:strRef>
          </c:tx>
          <c:spPr>
            <a:solidFill>
              <a:srgbClr val="4EA72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Foglio4!$B$1</c:f>
              <c:strCache>
                <c:ptCount val="1"/>
                <c:pt idx="0">
                  <c:v>Nel paziente sottoposto ad intervento di chirurgia bariatrica in presenza di litiasi della colecisti sintomatica (storia di coliche biliare) </c:v>
                </c:pt>
              </c:strCache>
            </c:strRef>
          </c:cat>
          <c:val>
            <c:numRef>
              <c:f>Foglio4!$B$4</c:f>
              <c:numCache>
                <c:formatCode>0.00%</c:formatCode>
                <c:ptCount val="1"/>
                <c:pt idx="0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4E-43AF-B681-9AFCEB0445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553488"/>
        <c:axId val="519553848"/>
      </c:barChart>
      <c:catAx>
        <c:axId val="51955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553848"/>
        <c:crosses val="autoZero"/>
        <c:auto val="1"/>
        <c:lblAlgn val="ctr"/>
        <c:lblOffset val="100"/>
        <c:noMultiLvlLbl val="0"/>
      </c:catAx>
      <c:valAx>
        <c:axId val="519553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1955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In </a:t>
            </a:r>
            <a:r>
              <a:rPr lang="en-US" sz="1200" b="1" dirty="0" err="1"/>
              <a:t>caso</a:t>
            </a:r>
            <a:r>
              <a:rPr lang="en-US" sz="1200" b="1" dirty="0"/>
              <a:t> di </a:t>
            </a:r>
            <a:r>
              <a:rPr lang="en-US" sz="1200" b="1" dirty="0" err="1"/>
              <a:t>intervento</a:t>
            </a:r>
            <a:r>
              <a:rPr lang="en-US" sz="1200" b="1" dirty="0"/>
              <a:t> </a:t>
            </a:r>
            <a:r>
              <a:rPr lang="en-US" sz="1200" b="1" dirty="0" err="1"/>
              <a:t>contestuale</a:t>
            </a:r>
            <a:r>
              <a:rPr lang="en-US" sz="1200" b="1" dirty="0"/>
              <a:t> </a:t>
            </a:r>
            <a:r>
              <a:rPr lang="en-US" sz="1200" b="1" dirty="0" err="1"/>
              <a:t>realizzate</a:t>
            </a:r>
            <a:r>
              <a:rPr lang="en-US" sz="1200" b="1" dirty="0"/>
              <a:t> come primo tempo </a:t>
            </a:r>
            <a:r>
              <a:rPr lang="en-US" sz="1200" b="1" dirty="0" err="1"/>
              <a:t>operatorio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387948381452315"/>
          <c:y val="0.21152340332458447"/>
          <c:w val="0.36557436570428703"/>
          <c:h val="0.60929060950714498"/>
        </c:manualLayout>
      </c:layout>
      <c:doughnutChart>
        <c:varyColors val="1"/>
        <c:ser>
          <c:idx val="0"/>
          <c:order val="0"/>
          <c:tx>
            <c:strRef>
              <c:f>Foglio6!$B$1</c:f>
              <c:strCache>
                <c:ptCount val="1"/>
                <c:pt idx="0">
                  <c:v>In caso di intervento contestuale realizzate come primo tempo operatorio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2E-4B2D-B3C9-49798BEFD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2E-4B2D-B3C9-49798BEFD3CD}"/>
              </c:ext>
            </c:extLst>
          </c:dPt>
          <c:dLbls>
            <c:dLbl>
              <c:idx val="0"/>
              <c:layout>
                <c:manualLayout>
                  <c:x val="0.11029411764705864"/>
                  <c:y val="-0.13516463212005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2E-4B2D-B3C9-49798BEFD3CD}"/>
                </c:ext>
              </c:extLst>
            </c:dLbl>
            <c:dLbl>
              <c:idx val="1"/>
              <c:layout>
                <c:manualLayout>
                  <c:x val="-0.15849679635633784"/>
                  <c:y val="3.945223285343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2E-4B2D-B3C9-49798BEFD3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Foglio6!$A$2:$A$3</c:f>
              <c:strCache>
                <c:ptCount val="2"/>
                <c:pt idx="0">
                  <c:v>Colecistectomia</c:v>
                </c:pt>
                <c:pt idx="1">
                  <c:v>MBS</c:v>
                </c:pt>
              </c:strCache>
            </c:strRef>
          </c:cat>
          <c:val>
            <c:numRef>
              <c:f>Foglio6!$B$2:$B$3</c:f>
              <c:numCache>
                <c:formatCode>0.00%</c:formatCode>
                <c:ptCount val="2"/>
                <c:pt idx="0">
                  <c:v>0.35299999999999998</c:v>
                </c:pt>
                <c:pt idx="1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E-4B2D-B3C9-49798BEFD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Quante </a:t>
            </a:r>
            <a:r>
              <a:rPr lang="en-US" sz="1200" b="1" dirty="0" err="1"/>
              <a:t>colecistectomie</a:t>
            </a:r>
            <a:r>
              <a:rPr lang="en-US" sz="1200" b="1" dirty="0"/>
              <a:t> per </a:t>
            </a:r>
            <a:r>
              <a:rPr lang="en-US" sz="1200" b="1" dirty="0" err="1"/>
              <a:t>calcolosi</a:t>
            </a:r>
            <a:r>
              <a:rPr lang="en-US" sz="1200" b="1" dirty="0"/>
              <a:t> </a:t>
            </a:r>
            <a:r>
              <a:rPr lang="en-US" sz="1200" b="1" dirty="0" err="1"/>
              <a:t>della</a:t>
            </a:r>
            <a:r>
              <a:rPr lang="en-US" sz="1200" b="1" dirty="0"/>
              <a:t> </a:t>
            </a:r>
            <a:r>
              <a:rPr lang="en-US" sz="1200" b="1" dirty="0" err="1"/>
              <a:t>colecisti</a:t>
            </a:r>
            <a:r>
              <a:rPr lang="en-US" sz="1200" b="1" dirty="0"/>
              <a:t> </a:t>
            </a:r>
            <a:r>
              <a:rPr lang="en-US" sz="1200" b="1" dirty="0" err="1"/>
              <a:t>sintomatica</a:t>
            </a:r>
            <a:r>
              <a:rPr lang="en-US" sz="1200" b="1" dirty="0"/>
              <a:t> post </a:t>
            </a:r>
            <a:r>
              <a:rPr lang="en-US" sz="1200" b="1" dirty="0" err="1"/>
              <a:t>dimagrimento</a:t>
            </a:r>
            <a:r>
              <a:rPr lang="en-US" sz="1200" b="1" dirty="0"/>
              <a:t> da </a:t>
            </a:r>
            <a:r>
              <a:rPr lang="en-US" sz="1200" b="1" dirty="0" err="1"/>
              <a:t>chirurgia</a:t>
            </a:r>
            <a:r>
              <a:rPr lang="en-US" sz="1200" b="1" dirty="0"/>
              <a:t> </a:t>
            </a:r>
            <a:r>
              <a:rPr lang="en-US" sz="1200" b="1" dirty="0" err="1"/>
              <a:t>bariatrica</a:t>
            </a:r>
            <a:r>
              <a:rPr lang="en-US" sz="1200" b="1" dirty="0"/>
              <a:t> </a:t>
            </a:r>
            <a:r>
              <a:rPr lang="en-US" sz="1200" b="1" dirty="0" err="1"/>
              <a:t>realizzate</a:t>
            </a:r>
            <a:r>
              <a:rPr lang="en-US" sz="1200" b="1" dirty="0"/>
              <a:t> in un anno </a:t>
            </a:r>
            <a:r>
              <a:rPr lang="en-US" sz="1200" b="1" dirty="0" err="1"/>
              <a:t>nel</a:t>
            </a:r>
            <a:r>
              <a:rPr lang="en-US" sz="1200" b="1" dirty="0"/>
              <a:t> vostro </a:t>
            </a:r>
            <a:r>
              <a:rPr lang="en-US" sz="1200" b="1" dirty="0" err="1"/>
              <a:t>centro</a:t>
            </a:r>
            <a:r>
              <a:rPr lang="en-US" sz="1200" b="1" dirty="0"/>
              <a:t>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Foglio7!$B$1</c:f>
              <c:strCache>
                <c:ptCount val="1"/>
                <c:pt idx="0">
                  <c:v>Quante colecistectomie per calcolosi della colecisti sintomatica post dimagrimento da chirurgia bariatrica realizzate in un anno nel vostro centro?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CC-46CD-820E-275C67E8DDF6}"/>
                </c:ext>
              </c:extLst>
            </c:dLbl>
            <c:dLbl>
              <c:idx val="1"/>
              <c:layout>
                <c:manualLayout>
                  <c:x val="2.7777777777777779E-3"/>
                  <c:y val="0.11111111111111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C-46CD-820E-275C67E8DDF6}"/>
                </c:ext>
              </c:extLst>
            </c:dLbl>
            <c:dLbl>
              <c:idx val="2"/>
              <c:layout>
                <c:manualLayout>
                  <c:x val="2.7777777777777779E-3"/>
                  <c:y val="0.17129629629629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CC-46CD-820E-275C67E8D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Foglio7!$A$2:$A$4</c:f>
              <c:strCache>
                <c:ptCount val="3"/>
                <c:pt idx="0">
                  <c:v>Meno di 10</c:v>
                </c:pt>
                <c:pt idx="1">
                  <c:v>Tra 10 e 20</c:v>
                </c:pt>
                <c:pt idx="2">
                  <c:v>Più di 20</c:v>
                </c:pt>
              </c:strCache>
            </c:strRef>
          </c:cat>
          <c:val>
            <c:numRef>
              <c:f>Foglio7!$B$2:$B$4</c:f>
              <c:numCache>
                <c:formatCode>0.00%</c:formatCode>
                <c:ptCount val="3"/>
                <c:pt idx="0">
                  <c:v>0.41199999999999998</c:v>
                </c:pt>
                <c:pt idx="1">
                  <c:v>0.20599999999999999</c:v>
                </c:pt>
                <c:pt idx="2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CC-46CD-820E-275C67E8DD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0261944"/>
        <c:axId val="340261584"/>
        <c:axId val="0"/>
      </c:bar3DChart>
      <c:catAx>
        <c:axId val="34026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0261584"/>
        <c:crosses val="autoZero"/>
        <c:auto val="1"/>
        <c:lblAlgn val="ctr"/>
        <c:lblOffset val="100"/>
        <c:noMultiLvlLbl val="0"/>
      </c:catAx>
      <c:valAx>
        <c:axId val="34026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4026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/>
              <a:t>Quante calcolosi </a:t>
            </a:r>
            <a:r>
              <a:rPr lang="it-IT" sz="1200" b="1" dirty="0" err="1"/>
              <a:t>coledociche</a:t>
            </a:r>
            <a:r>
              <a:rPr lang="it-IT" sz="1200" b="1" dirty="0"/>
              <a:t> trattate post dimagrimento da chirurgia bariatrica nel vostro centro in un anno?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Foglio8!$B$1</c:f>
              <c:strCache>
                <c:ptCount val="1"/>
                <c:pt idx="0">
                  <c:v>Quante colcolosi coledociche trattate post dimagrimento da chirurgia bariatrica nel vostro centro in un anno?</c:v>
                </c:pt>
              </c:strCache>
            </c:strRef>
          </c:tx>
          <c:spPr>
            <a:solidFill>
              <a:srgbClr val="E98B0D"/>
            </a:solidFill>
            <a:ln>
              <a:solidFill>
                <a:srgbClr val="E68637"/>
              </a:solidFill>
            </a:ln>
            <a:effectLst/>
          </c:spPr>
          <c:invertIfNegative val="0"/>
          <c:cat>
            <c:strRef>
              <c:f>Foglio8!$A$2:$A$4</c:f>
              <c:strCache>
                <c:ptCount val="3"/>
                <c:pt idx="0">
                  <c:v>Meno di 5</c:v>
                </c:pt>
                <c:pt idx="1">
                  <c:v>Tra 5 e 10</c:v>
                </c:pt>
                <c:pt idx="2">
                  <c:v>Più di 10</c:v>
                </c:pt>
              </c:strCache>
            </c:strRef>
          </c:cat>
          <c:val>
            <c:numRef>
              <c:f>Foglio8!$B$2:$B$4</c:f>
              <c:numCache>
                <c:formatCode>0.00%</c:formatCode>
                <c:ptCount val="3"/>
                <c:pt idx="0">
                  <c:v>0.94099999999999995</c:v>
                </c:pt>
                <c:pt idx="1">
                  <c:v>5.8999999999999997E-2</c:v>
                </c:pt>
                <c:pt idx="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B-4ACC-9325-04277CFE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0723792"/>
        <c:axId val="620726672"/>
      </c:barChart>
      <c:catAx>
        <c:axId val="62072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0726672"/>
        <c:crosses val="autoZero"/>
        <c:auto val="1"/>
        <c:lblAlgn val="ctr"/>
        <c:lblOffset val="100"/>
        <c:noMultiLvlLbl val="0"/>
      </c:catAx>
      <c:valAx>
        <c:axId val="62072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072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noProof="0" dirty="0"/>
              <a:t>Qualora aveste a disposizione questa expertise endoscopica cambierebbe la vostra indicazione alla colecistectomia nel paziente candidato a chirurgia bariatrica?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Foglio10!$B$1</c:f>
              <c:strCache>
                <c:ptCount val="1"/>
                <c:pt idx="0">
                  <c:v>Qualora aveste a disposizione questa espertise endoscopica cambierebbe la vostra indicazione alla colecistectomia nel paziente candidato a chirurgia bariatrica? 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1A-4F73-9A8C-B22BB77C38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1A-4F73-9A8C-B22BB77C38FB}"/>
              </c:ext>
            </c:extLst>
          </c:dPt>
          <c:dLbls>
            <c:dLbl>
              <c:idx val="0"/>
              <c:layout>
                <c:manualLayout>
                  <c:x val="7.9229658792650925E-2"/>
                  <c:y val="1.25149460484106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1A-4F73-9A8C-B22BB77C38FB}"/>
                </c:ext>
              </c:extLst>
            </c:dLbl>
            <c:dLbl>
              <c:idx val="1"/>
              <c:layout>
                <c:manualLayout>
                  <c:x val="-0.10105730533683289"/>
                  <c:y val="-0.131146106736657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1A-4F73-9A8C-B22BB77C3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Foglio10!$A$2:$A$3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Foglio10!$B$2:$B$3</c:f>
              <c:numCache>
                <c:formatCode>0.00%</c:formatCode>
                <c:ptCount val="2"/>
                <c:pt idx="0">
                  <c:v>0.20599999999999999</c:v>
                </c:pt>
                <c:pt idx="1">
                  <c:v>0.79400000000000004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1A-4F73-9A8C-B22BB77C38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i="0" u="none" strike="noStrike" baseline="0" dirty="0">
                <a:effectLst/>
              </a:rPr>
              <a:t>Nel vostro centro è presente un'endoscopia interventistica con esperienza in EDGE (</a:t>
            </a:r>
            <a:r>
              <a:rPr lang="it-IT" sz="1200" b="1" i="0" u="none" strike="noStrike" baseline="0" dirty="0" err="1">
                <a:effectLst/>
              </a:rPr>
              <a:t>endoscopic</a:t>
            </a:r>
            <a:r>
              <a:rPr lang="it-IT" sz="1200" b="1" i="0" u="none" strike="noStrike" baseline="0" dirty="0">
                <a:effectLst/>
              </a:rPr>
              <a:t> </a:t>
            </a:r>
            <a:r>
              <a:rPr lang="it-IT" sz="1200" b="1" i="0" u="none" strike="noStrike" baseline="0" dirty="0" err="1">
                <a:effectLst/>
              </a:rPr>
              <a:t>ultrasound</a:t>
            </a:r>
            <a:r>
              <a:rPr lang="it-IT" sz="1200" b="1" i="0" u="none" strike="noStrike" baseline="0" dirty="0">
                <a:effectLst/>
              </a:rPr>
              <a:t> - </a:t>
            </a:r>
            <a:r>
              <a:rPr lang="it-IT" sz="1200" b="1" i="0" u="none" strike="noStrike" baseline="0" dirty="0" err="1">
                <a:effectLst/>
              </a:rPr>
              <a:t>directed</a:t>
            </a:r>
            <a:r>
              <a:rPr lang="it-IT" sz="1200" b="1" i="0" u="none" strike="noStrike" baseline="0" dirty="0">
                <a:effectLst/>
              </a:rPr>
              <a:t> </a:t>
            </a:r>
            <a:r>
              <a:rPr lang="it-IT" sz="1200" b="1" i="0" u="none" strike="noStrike" baseline="0" dirty="0" err="1">
                <a:effectLst/>
              </a:rPr>
              <a:t>transgastric</a:t>
            </a:r>
            <a:r>
              <a:rPr lang="it-IT" sz="1200" b="1" i="0" u="none" strike="noStrike" baseline="0" dirty="0">
                <a:effectLst/>
              </a:rPr>
              <a:t> ERCP)?  </a:t>
            </a:r>
            <a:endParaRPr lang="it-IT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Foglio9!$A$2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Foglio9!$B$1</c:f>
              <c:strCache>
                <c:ptCount val="1"/>
                <c:pt idx="0">
                  <c:v>Nel vostro centro è presente un'endoscopia interventistica con esperienza in EDGE (endoscopic ultrasound - directed transgastric ERCP)? </c:v>
                </c:pt>
              </c:strCache>
            </c:strRef>
          </c:cat>
          <c:val>
            <c:numRef>
              <c:f>Foglio9!$B$2</c:f>
              <c:numCache>
                <c:formatCode>0.00%</c:formatCode>
                <c:ptCount val="1"/>
                <c:pt idx="0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C-44C6-A79F-265532933EB6}"/>
            </c:ext>
          </c:extLst>
        </c:ser>
        <c:ser>
          <c:idx val="1"/>
          <c:order val="1"/>
          <c:tx>
            <c:strRef>
              <c:f>Foglio9!$A$3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Foglio9!$B$1</c:f>
              <c:strCache>
                <c:ptCount val="1"/>
                <c:pt idx="0">
                  <c:v>Nel vostro centro è presente un'endoscopia interventistica con esperienza in EDGE (endoscopic ultrasound - directed transgastric ERCP)? </c:v>
                </c:pt>
              </c:strCache>
            </c:strRef>
          </c:cat>
          <c:val>
            <c:numRef>
              <c:f>Foglio9!$B$3</c:f>
              <c:numCache>
                <c:formatCode>0.00%</c:formatCode>
                <c:ptCount val="1"/>
                <c:pt idx="0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C-44C6-A79F-265532933E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9139488"/>
        <c:axId val="639141648"/>
      </c:barChart>
      <c:catAx>
        <c:axId val="63913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141648"/>
        <c:crosses val="autoZero"/>
        <c:auto val="1"/>
        <c:lblAlgn val="ctr"/>
        <c:lblOffset val="100"/>
        <c:noMultiLvlLbl val="0"/>
      </c:catAx>
      <c:valAx>
        <c:axId val="639141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391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Foglio5!$A$2:$A$4</cx:f>
        <cx:lvl ptCount="3">
          <cx:pt idx="0">Intervento in due tempi: VLC e MBS</cx:pt>
          <cx:pt idx="1">Intervento in due tempi: MBS e VLC</cx:pt>
          <cx:pt idx="2">Intervento contestuale</cx:pt>
        </cx:lvl>
      </cx:strDim>
      <cx:numDim type="val">
        <cx:f>Foglio5!$B$2:$B$4</cx:f>
        <cx:lvl ptCount="3" formatCode="0,00%">
          <cx:pt idx="0">0.058999999999999997</cx:pt>
          <cx:pt idx="1">0.38200000000000001</cx:pt>
          <cx:pt idx="2">0.55900000000000005</cx:pt>
        </cx:lvl>
      </cx:numDim>
    </cx:data>
  </cx:chartData>
  <cx:chart>
    <cx:title pos="t" align="ctr" overlay="0">
      <cx:tx>
        <cx:txData>
          <cx:v>Il timing della colecistectomia in paziente candidato a chirurgia bariatrica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2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Il timing della colecistectomia in paziente candidato a chirurgia bariatrica </a:t>
          </a:r>
        </a:p>
      </cx:txPr>
    </cx:title>
    <cx:plotArea>
      <cx:plotAreaRegion>
        <cx:series layoutId="funnel" uniqueId="{27A56D40-0B35-4276-A6A0-F840C2C6814C}">
          <cx:tx>
            <cx:txData>
              <cx:f>Foglio5!$B$1</cx:f>
              <cx:v>Quando realizzate un intervento di colecistectomia in un paziente candidato a chirurgia bariatrica? 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bg1"/>
                    </a:solidFill>
                  </a:defRPr>
                </a:pPr>
                <a:endParaRPr lang="it-IT" sz="900" b="1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hyperlink" Target="https://it.research.net/r/CALCOLOS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hyperlink" Target="https://it.research.net/r/CALCOLOSI" TargetMode="External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44260-443B-45F3-AB5C-890F06AF3F7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C3380-938D-48F3-B5E1-963A982740F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dirty="0"/>
            <a:t>Somministrazione di una survey di 10 domande ai centri di eccellenza SICOB in Italia</a:t>
          </a:r>
          <a:endParaRPr lang="en-US" sz="1100" dirty="0"/>
        </a:p>
      </dgm:t>
    </dgm:pt>
    <dgm:pt modelId="{372EB358-57AD-4C68-BB12-63E3D4B20ACB}" type="parTrans" cxnId="{9923316E-578B-4DE4-9985-CBFDF1D67AEB}">
      <dgm:prSet/>
      <dgm:spPr/>
      <dgm:t>
        <a:bodyPr/>
        <a:lstStyle/>
        <a:p>
          <a:endParaRPr lang="en-US"/>
        </a:p>
      </dgm:t>
    </dgm:pt>
    <dgm:pt modelId="{25513D73-E429-476F-979A-36DED58B0A73}" type="sibTrans" cxnId="{9923316E-578B-4DE4-9985-CBFDF1D67AEB}">
      <dgm:prSet/>
      <dgm:spPr/>
      <dgm:t>
        <a:bodyPr/>
        <a:lstStyle/>
        <a:p>
          <a:endParaRPr lang="en-US"/>
        </a:p>
      </dgm:t>
    </dgm:pt>
    <dgm:pt modelId="{D652274B-87D0-43E7-9B34-D99E3DA371D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dirty="0"/>
            <a:t>Questionario accessibile al link </a:t>
          </a:r>
          <a:r>
            <a:rPr lang="it-IT" sz="1400" u="sng" dirty="0">
              <a:hlinkClick xmlns:r="http://schemas.openxmlformats.org/officeDocument/2006/relationships" r:id="rId1"/>
            </a:rPr>
            <a:t>https://it.research.net/r/CALCOLOSI</a:t>
          </a:r>
          <a:r>
            <a:rPr lang="it-IT" sz="1400" u="sng" dirty="0"/>
            <a:t> </a:t>
          </a:r>
          <a:r>
            <a:rPr lang="it-IT" sz="1400" dirty="0"/>
            <a:t>dal 03/05/2024 al 17/05/2024</a:t>
          </a:r>
          <a:endParaRPr lang="en-US" sz="1400" dirty="0"/>
        </a:p>
      </dgm:t>
    </dgm:pt>
    <dgm:pt modelId="{96818ACE-B28E-4C57-869D-970C107A02B7}" type="parTrans" cxnId="{B080CA17-C026-4C66-8839-29F67C5039C8}">
      <dgm:prSet/>
      <dgm:spPr/>
      <dgm:t>
        <a:bodyPr/>
        <a:lstStyle/>
        <a:p>
          <a:endParaRPr lang="en-US"/>
        </a:p>
      </dgm:t>
    </dgm:pt>
    <dgm:pt modelId="{C5877682-E79C-46C0-B302-A8644116A1B0}" type="sibTrans" cxnId="{B080CA17-C026-4C66-8839-29F67C5039C8}">
      <dgm:prSet/>
      <dgm:spPr/>
      <dgm:t>
        <a:bodyPr/>
        <a:lstStyle/>
        <a:p>
          <a:endParaRPr lang="en-US"/>
        </a:p>
      </dgm:t>
    </dgm:pt>
    <dgm:pt modelId="{D1164C7D-3077-4BF9-B380-0E975E29664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400" dirty="0"/>
            <a:t>34 risposte dai centri</a:t>
          </a:r>
          <a:endParaRPr lang="en-US" sz="1400" dirty="0"/>
        </a:p>
      </dgm:t>
    </dgm:pt>
    <dgm:pt modelId="{D1EAA304-1F7F-44DA-8BEE-14CA6BCB3BF5}" type="parTrans" cxnId="{78951767-4AE5-415E-9ADD-00F611E49136}">
      <dgm:prSet/>
      <dgm:spPr/>
      <dgm:t>
        <a:bodyPr/>
        <a:lstStyle/>
        <a:p>
          <a:endParaRPr lang="en-US"/>
        </a:p>
      </dgm:t>
    </dgm:pt>
    <dgm:pt modelId="{4A8BD862-8E18-47F3-A7C4-2ADA50447032}" type="sibTrans" cxnId="{78951767-4AE5-415E-9ADD-00F611E49136}">
      <dgm:prSet/>
      <dgm:spPr/>
      <dgm:t>
        <a:bodyPr/>
        <a:lstStyle/>
        <a:p>
          <a:endParaRPr lang="en-US"/>
        </a:p>
      </dgm:t>
    </dgm:pt>
    <dgm:pt modelId="{772B2339-57E6-4BA1-A82E-6236693B7DE0}" type="pres">
      <dgm:prSet presAssocID="{12544260-443B-45F3-AB5C-890F06AF3F7A}" presName="root" presStyleCnt="0">
        <dgm:presLayoutVars>
          <dgm:dir/>
          <dgm:resizeHandles val="exact"/>
        </dgm:presLayoutVars>
      </dgm:prSet>
      <dgm:spPr/>
    </dgm:pt>
    <dgm:pt modelId="{307683CD-A4B5-4C37-B781-CC85FDDD9446}" type="pres">
      <dgm:prSet presAssocID="{607C3380-938D-48F3-B5E1-963A982740F5}" presName="compNode" presStyleCnt="0"/>
      <dgm:spPr/>
    </dgm:pt>
    <dgm:pt modelId="{5C145F09-075B-4C67-A9DB-90D1E9FE645D}" type="pres">
      <dgm:prSet presAssocID="{607C3380-938D-48F3-B5E1-963A982740F5}" presName="iconBgRect" presStyleLbl="bgShp" presStyleIdx="0" presStyleCnt="3"/>
      <dgm:spPr/>
    </dgm:pt>
    <dgm:pt modelId="{368D7211-783C-4758-80D1-06979A393FE7}" type="pres">
      <dgm:prSet presAssocID="{607C3380-938D-48F3-B5E1-963A982740F5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2359419-2011-4799-B788-57C9557CAE19}" type="pres">
      <dgm:prSet presAssocID="{607C3380-938D-48F3-B5E1-963A982740F5}" presName="spaceRect" presStyleCnt="0"/>
      <dgm:spPr/>
    </dgm:pt>
    <dgm:pt modelId="{FAA8BE30-A13A-4F90-A3F6-E8E365C92A2F}" type="pres">
      <dgm:prSet presAssocID="{607C3380-938D-48F3-B5E1-963A982740F5}" presName="textRect" presStyleLbl="revTx" presStyleIdx="0" presStyleCnt="3">
        <dgm:presLayoutVars>
          <dgm:chMax val="1"/>
          <dgm:chPref val="1"/>
        </dgm:presLayoutVars>
      </dgm:prSet>
      <dgm:spPr/>
    </dgm:pt>
    <dgm:pt modelId="{2BA0BBBC-654E-4E82-96C1-D2D99E636721}" type="pres">
      <dgm:prSet presAssocID="{25513D73-E429-476F-979A-36DED58B0A73}" presName="sibTrans" presStyleCnt="0"/>
      <dgm:spPr/>
    </dgm:pt>
    <dgm:pt modelId="{0D600995-6C7A-4970-BF29-D0795D9E3A8B}" type="pres">
      <dgm:prSet presAssocID="{D652274B-87D0-43E7-9B34-D99E3DA371D6}" presName="compNode" presStyleCnt="0"/>
      <dgm:spPr/>
    </dgm:pt>
    <dgm:pt modelId="{8C5CE043-6470-4BBE-AA02-597278608E5A}" type="pres">
      <dgm:prSet presAssocID="{D652274B-87D0-43E7-9B34-D99E3DA371D6}" presName="iconBgRect" presStyleLbl="bgShp" presStyleIdx="1" presStyleCnt="3"/>
      <dgm:spPr/>
    </dgm:pt>
    <dgm:pt modelId="{D33866D8-86CF-43D6-9106-5F10CF039476}" type="pres">
      <dgm:prSet presAssocID="{D652274B-87D0-43E7-9B34-D99E3DA371D6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llegamento"/>
        </a:ext>
      </dgm:extLst>
    </dgm:pt>
    <dgm:pt modelId="{1D1719C2-BF4F-485E-B6A7-7AA393D1E9C5}" type="pres">
      <dgm:prSet presAssocID="{D652274B-87D0-43E7-9B34-D99E3DA371D6}" presName="spaceRect" presStyleCnt="0"/>
      <dgm:spPr/>
    </dgm:pt>
    <dgm:pt modelId="{3DD811CA-8CCE-4ECE-8AA2-458B104FC401}" type="pres">
      <dgm:prSet presAssocID="{D652274B-87D0-43E7-9B34-D99E3DA371D6}" presName="textRect" presStyleLbl="revTx" presStyleIdx="1" presStyleCnt="3">
        <dgm:presLayoutVars>
          <dgm:chMax val="1"/>
          <dgm:chPref val="1"/>
        </dgm:presLayoutVars>
      </dgm:prSet>
      <dgm:spPr/>
    </dgm:pt>
    <dgm:pt modelId="{E9E98E7D-B679-445D-B962-37493FE647AD}" type="pres">
      <dgm:prSet presAssocID="{C5877682-E79C-46C0-B302-A8644116A1B0}" presName="sibTrans" presStyleCnt="0"/>
      <dgm:spPr/>
    </dgm:pt>
    <dgm:pt modelId="{67B55893-6DAD-4722-B91F-CB9990A907E6}" type="pres">
      <dgm:prSet presAssocID="{D1164C7D-3077-4BF9-B380-0E975E296649}" presName="compNode" presStyleCnt="0"/>
      <dgm:spPr/>
    </dgm:pt>
    <dgm:pt modelId="{A9BC772C-0894-4CB2-8E24-554864FFC1EB}" type="pres">
      <dgm:prSet presAssocID="{D1164C7D-3077-4BF9-B380-0E975E296649}" presName="iconBgRect" presStyleLbl="bgShp" presStyleIdx="2" presStyleCnt="3"/>
      <dgm:spPr/>
    </dgm:pt>
    <dgm:pt modelId="{F2B89D5D-8E99-4C94-913C-792F49BBB33A}" type="pres">
      <dgm:prSet presAssocID="{D1164C7D-3077-4BF9-B380-0E975E296649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9891F5D-4A63-4029-BC7B-29E92512A475}" type="pres">
      <dgm:prSet presAssocID="{D1164C7D-3077-4BF9-B380-0E975E296649}" presName="spaceRect" presStyleCnt="0"/>
      <dgm:spPr/>
    </dgm:pt>
    <dgm:pt modelId="{70872DBD-5406-41A2-A5C9-24A836F1898E}" type="pres">
      <dgm:prSet presAssocID="{D1164C7D-3077-4BF9-B380-0E975E29664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8E8606-6915-4C96-93E6-26085AFD28DD}" type="presOf" srcId="{12544260-443B-45F3-AB5C-890F06AF3F7A}" destId="{772B2339-57E6-4BA1-A82E-6236693B7DE0}" srcOrd="0" destOrd="0" presId="urn:microsoft.com/office/officeart/2018/5/layout/IconCircleLabelList"/>
    <dgm:cxn modelId="{B080CA17-C026-4C66-8839-29F67C5039C8}" srcId="{12544260-443B-45F3-AB5C-890F06AF3F7A}" destId="{D652274B-87D0-43E7-9B34-D99E3DA371D6}" srcOrd="1" destOrd="0" parTransId="{96818ACE-B28E-4C57-869D-970C107A02B7}" sibTransId="{C5877682-E79C-46C0-B302-A8644116A1B0}"/>
    <dgm:cxn modelId="{BF24203A-0701-4ACE-A776-C3D31450380B}" type="presOf" srcId="{D1164C7D-3077-4BF9-B380-0E975E296649}" destId="{70872DBD-5406-41A2-A5C9-24A836F1898E}" srcOrd="0" destOrd="0" presId="urn:microsoft.com/office/officeart/2018/5/layout/IconCircleLabelList"/>
    <dgm:cxn modelId="{889BB03C-C141-4370-A93D-F0098611F7E6}" type="presOf" srcId="{D652274B-87D0-43E7-9B34-D99E3DA371D6}" destId="{3DD811CA-8CCE-4ECE-8AA2-458B104FC401}" srcOrd="0" destOrd="0" presId="urn:microsoft.com/office/officeart/2018/5/layout/IconCircleLabelList"/>
    <dgm:cxn modelId="{78951767-4AE5-415E-9ADD-00F611E49136}" srcId="{12544260-443B-45F3-AB5C-890F06AF3F7A}" destId="{D1164C7D-3077-4BF9-B380-0E975E296649}" srcOrd="2" destOrd="0" parTransId="{D1EAA304-1F7F-44DA-8BEE-14CA6BCB3BF5}" sibTransId="{4A8BD862-8E18-47F3-A7C4-2ADA50447032}"/>
    <dgm:cxn modelId="{9923316E-578B-4DE4-9985-CBFDF1D67AEB}" srcId="{12544260-443B-45F3-AB5C-890F06AF3F7A}" destId="{607C3380-938D-48F3-B5E1-963A982740F5}" srcOrd="0" destOrd="0" parTransId="{372EB358-57AD-4C68-BB12-63E3D4B20ACB}" sibTransId="{25513D73-E429-476F-979A-36DED58B0A73}"/>
    <dgm:cxn modelId="{B6796C87-FD80-44EC-987A-1DC880BF5F64}" type="presOf" srcId="{607C3380-938D-48F3-B5E1-963A982740F5}" destId="{FAA8BE30-A13A-4F90-A3F6-E8E365C92A2F}" srcOrd="0" destOrd="0" presId="urn:microsoft.com/office/officeart/2018/5/layout/IconCircleLabelList"/>
    <dgm:cxn modelId="{4D1FA1F3-3209-42EC-82E9-016F9651235D}" type="presParOf" srcId="{772B2339-57E6-4BA1-A82E-6236693B7DE0}" destId="{307683CD-A4B5-4C37-B781-CC85FDDD9446}" srcOrd="0" destOrd="0" presId="urn:microsoft.com/office/officeart/2018/5/layout/IconCircleLabelList"/>
    <dgm:cxn modelId="{C4C4AD86-6AD5-4C42-99EA-B72E3C31E2CF}" type="presParOf" srcId="{307683CD-A4B5-4C37-B781-CC85FDDD9446}" destId="{5C145F09-075B-4C67-A9DB-90D1E9FE645D}" srcOrd="0" destOrd="0" presId="urn:microsoft.com/office/officeart/2018/5/layout/IconCircleLabelList"/>
    <dgm:cxn modelId="{588C66BA-152F-43CE-AEA7-337B3C693A1D}" type="presParOf" srcId="{307683CD-A4B5-4C37-B781-CC85FDDD9446}" destId="{368D7211-783C-4758-80D1-06979A393FE7}" srcOrd="1" destOrd="0" presId="urn:microsoft.com/office/officeart/2018/5/layout/IconCircleLabelList"/>
    <dgm:cxn modelId="{C812A3F6-514F-47FB-9456-71B796999ECE}" type="presParOf" srcId="{307683CD-A4B5-4C37-B781-CC85FDDD9446}" destId="{62359419-2011-4799-B788-57C9557CAE19}" srcOrd="2" destOrd="0" presId="urn:microsoft.com/office/officeart/2018/5/layout/IconCircleLabelList"/>
    <dgm:cxn modelId="{66F5D894-0D68-409B-A3EF-6977B3876B4A}" type="presParOf" srcId="{307683CD-A4B5-4C37-B781-CC85FDDD9446}" destId="{FAA8BE30-A13A-4F90-A3F6-E8E365C92A2F}" srcOrd="3" destOrd="0" presId="urn:microsoft.com/office/officeart/2018/5/layout/IconCircleLabelList"/>
    <dgm:cxn modelId="{F7FE1528-1C77-4645-84CF-6EB7C591D1FC}" type="presParOf" srcId="{772B2339-57E6-4BA1-A82E-6236693B7DE0}" destId="{2BA0BBBC-654E-4E82-96C1-D2D99E636721}" srcOrd="1" destOrd="0" presId="urn:microsoft.com/office/officeart/2018/5/layout/IconCircleLabelList"/>
    <dgm:cxn modelId="{EB53BB0F-BB7E-438A-8208-EB61113AD11B}" type="presParOf" srcId="{772B2339-57E6-4BA1-A82E-6236693B7DE0}" destId="{0D600995-6C7A-4970-BF29-D0795D9E3A8B}" srcOrd="2" destOrd="0" presId="urn:microsoft.com/office/officeart/2018/5/layout/IconCircleLabelList"/>
    <dgm:cxn modelId="{999FAA66-212A-41B1-B4F5-0731C5F718C8}" type="presParOf" srcId="{0D600995-6C7A-4970-BF29-D0795D9E3A8B}" destId="{8C5CE043-6470-4BBE-AA02-597278608E5A}" srcOrd="0" destOrd="0" presId="urn:microsoft.com/office/officeart/2018/5/layout/IconCircleLabelList"/>
    <dgm:cxn modelId="{BE1203B3-0EE4-44B8-9EFE-A23D1C6B840D}" type="presParOf" srcId="{0D600995-6C7A-4970-BF29-D0795D9E3A8B}" destId="{D33866D8-86CF-43D6-9106-5F10CF039476}" srcOrd="1" destOrd="0" presId="urn:microsoft.com/office/officeart/2018/5/layout/IconCircleLabelList"/>
    <dgm:cxn modelId="{E8B69777-7D70-45CE-9185-045EB69759C0}" type="presParOf" srcId="{0D600995-6C7A-4970-BF29-D0795D9E3A8B}" destId="{1D1719C2-BF4F-485E-B6A7-7AA393D1E9C5}" srcOrd="2" destOrd="0" presId="urn:microsoft.com/office/officeart/2018/5/layout/IconCircleLabelList"/>
    <dgm:cxn modelId="{8160D256-B72A-4214-A013-7E1479F00542}" type="presParOf" srcId="{0D600995-6C7A-4970-BF29-D0795D9E3A8B}" destId="{3DD811CA-8CCE-4ECE-8AA2-458B104FC401}" srcOrd="3" destOrd="0" presId="urn:microsoft.com/office/officeart/2018/5/layout/IconCircleLabelList"/>
    <dgm:cxn modelId="{D0347652-ADBD-403E-910D-0F87A7DB5CFA}" type="presParOf" srcId="{772B2339-57E6-4BA1-A82E-6236693B7DE0}" destId="{E9E98E7D-B679-445D-B962-37493FE647AD}" srcOrd="3" destOrd="0" presId="urn:microsoft.com/office/officeart/2018/5/layout/IconCircleLabelList"/>
    <dgm:cxn modelId="{9584C2BA-B378-4000-9518-E8444EF09816}" type="presParOf" srcId="{772B2339-57E6-4BA1-A82E-6236693B7DE0}" destId="{67B55893-6DAD-4722-B91F-CB9990A907E6}" srcOrd="4" destOrd="0" presId="urn:microsoft.com/office/officeart/2018/5/layout/IconCircleLabelList"/>
    <dgm:cxn modelId="{5DAB580B-0BD2-4D43-AC0E-D4EC75F36212}" type="presParOf" srcId="{67B55893-6DAD-4722-B91F-CB9990A907E6}" destId="{A9BC772C-0894-4CB2-8E24-554864FFC1EB}" srcOrd="0" destOrd="0" presId="urn:microsoft.com/office/officeart/2018/5/layout/IconCircleLabelList"/>
    <dgm:cxn modelId="{8EB8C4FB-BE06-4FA1-9B9A-1624B95FF95C}" type="presParOf" srcId="{67B55893-6DAD-4722-B91F-CB9990A907E6}" destId="{F2B89D5D-8E99-4C94-913C-792F49BBB33A}" srcOrd="1" destOrd="0" presId="urn:microsoft.com/office/officeart/2018/5/layout/IconCircleLabelList"/>
    <dgm:cxn modelId="{753E1CC9-A01E-4E51-B7D8-612D8F6DFA10}" type="presParOf" srcId="{67B55893-6DAD-4722-B91F-CB9990A907E6}" destId="{89891F5D-4A63-4029-BC7B-29E92512A475}" srcOrd="2" destOrd="0" presId="urn:microsoft.com/office/officeart/2018/5/layout/IconCircleLabelList"/>
    <dgm:cxn modelId="{5277BF5C-97F3-4181-B36E-07850B64EBF8}" type="presParOf" srcId="{67B55893-6DAD-4722-B91F-CB9990A907E6}" destId="{70872DBD-5406-41A2-A5C9-24A836F1898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45F09-075B-4C67-A9DB-90D1E9FE645D}">
      <dsp:nvSpPr>
        <dsp:cNvPr id="0" name=""/>
        <dsp:cNvSpPr/>
      </dsp:nvSpPr>
      <dsp:spPr>
        <a:xfrm>
          <a:off x="521671" y="1340438"/>
          <a:ext cx="1406812" cy="1406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D7211-783C-4758-80D1-06979A393FE7}">
      <dsp:nvSpPr>
        <dsp:cNvPr id="0" name=""/>
        <dsp:cNvSpPr/>
      </dsp:nvSpPr>
      <dsp:spPr>
        <a:xfrm>
          <a:off x="821484" y="164025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8BE30-A13A-4F90-A3F6-E8E365C92A2F}">
      <dsp:nvSpPr>
        <dsp:cNvPr id="0" name=""/>
        <dsp:cNvSpPr/>
      </dsp:nvSpPr>
      <dsp:spPr>
        <a:xfrm>
          <a:off x="71952" y="3185438"/>
          <a:ext cx="2306250" cy="10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Somministrazione di una survey di 10 domande ai centri di eccellenza SICOB in Italia</a:t>
          </a:r>
          <a:endParaRPr lang="en-US" sz="1100" kern="1200" dirty="0"/>
        </a:p>
      </dsp:txBody>
      <dsp:txXfrm>
        <a:off x="71952" y="3185438"/>
        <a:ext cx="2306250" cy="1090019"/>
      </dsp:txXfrm>
    </dsp:sp>
    <dsp:sp modelId="{8C5CE043-6470-4BBE-AA02-597278608E5A}">
      <dsp:nvSpPr>
        <dsp:cNvPr id="0" name=""/>
        <dsp:cNvSpPr/>
      </dsp:nvSpPr>
      <dsp:spPr>
        <a:xfrm>
          <a:off x="3231515" y="1340438"/>
          <a:ext cx="1406812" cy="1406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866D8-86CF-43D6-9106-5F10CF039476}">
      <dsp:nvSpPr>
        <dsp:cNvPr id="0" name=""/>
        <dsp:cNvSpPr/>
      </dsp:nvSpPr>
      <dsp:spPr>
        <a:xfrm>
          <a:off x="3531327" y="164025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811CA-8CCE-4ECE-8AA2-458B104FC401}">
      <dsp:nvSpPr>
        <dsp:cNvPr id="0" name=""/>
        <dsp:cNvSpPr/>
      </dsp:nvSpPr>
      <dsp:spPr>
        <a:xfrm>
          <a:off x="2781796" y="3185438"/>
          <a:ext cx="2306250" cy="10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Questionario accessibile al link </a:t>
          </a:r>
          <a:r>
            <a:rPr lang="it-IT" sz="1400" u="sng" kern="1200" dirty="0">
              <a:hlinkClick xmlns:r="http://schemas.openxmlformats.org/officeDocument/2006/relationships" r:id="rId5"/>
            </a:rPr>
            <a:t>https://it.research.net/r/CALCOLOSI</a:t>
          </a:r>
          <a:r>
            <a:rPr lang="it-IT" sz="1400" u="sng" kern="1200" dirty="0"/>
            <a:t> </a:t>
          </a:r>
          <a:r>
            <a:rPr lang="it-IT" sz="1400" kern="1200" dirty="0"/>
            <a:t>dal 03/05/2024 al 17/05/2024</a:t>
          </a:r>
          <a:endParaRPr lang="en-US" sz="1400" kern="1200" dirty="0"/>
        </a:p>
      </dsp:txBody>
      <dsp:txXfrm>
        <a:off x="2781796" y="3185438"/>
        <a:ext cx="2306250" cy="1090019"/>
      </dsp:txXfrm>
    </dsp:sp>
    <dsp:sp modelId="{A9BC772C-0894-4CB2-8E24-554864FFC1EB}">
      <dsp:nvSpPr>
        <dsp:cNvPr id="0" name=""/>
        <dsp:cNvSpPr/>
      </dsp:nvSpPr>
      <dsp:spPr>
        <a:xfrm>
          <a:off x="5941359" y="1340438"/>
          <a:ext cx="1406812" cy="1406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9D5D-8E99-4C94-913C-792F49BBB33A}">
      <dsp:nvSpPr>
        <dsp:cNvPr id="0" name=""/>
        <dsp:cNvSpPr/>
      </dsp:nvSpPr>
      <dsp:spPr>
        <a:xfrm>
          <a:off x="6241171" y="1640251"/>
          <a:ext cx="807187" cy="8071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72DBD-5406-41A2-A5C9-24A836F1898E}">
      <dsp:nvSpPr>
        <dsp:cNvPr id="0" name=""/>
        <dsp:cNvSpPr/>
      </dsp:nvSpPr>
      <dsp:spPr>
        <a:xfrm>
          <a:off x="5491640" y="3185438"/>
          <a:ext cx="2306250" cy="10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kern="1200" dirty="0"/>
            <a:t>34 risposte dai centri</a:t>
          </a:r>
          <a:endParaRPr lang="en-US" sz="1400" kern="1200" dirty="0"/>
        </a:p>
      </dsp:txBody>
      <dsp:txXfrm>
        <a:off x="5491640" y="3185438"/>
        <a:ext cx="2306250" cy="109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E68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C479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3C4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9719B13-FD40-A191-45A5-004A123A5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1"/>
          <a:stretch/>
        </p:blipFill>
        <p:spPr>
          <a:xfrm>
            <a:off x="-119571" y="-3841"/>
            <a:ext cx="5104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852601"/>
            <a:ext cx="4526280" cy="2097705"/>
          </a:xfrm>
        </p:spPr>
        <p:txBody>
          <a:bodyPr/>
          <a:lstStyle/>
          <a:p>
            <a:pPr algn="ctr"/>
            <a:r>
              <a:rPr lang="it-IT" dirty="0"/>
              <a:t>Risultati della survey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7231" y="3907695"/>
            <a:ext cx="5950618" cy="2097705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RELATRICE: Noemi Laquatra</a:t>
            </a:r>
          </a:p>
          <a:p>
            <a:endParaRPr lang="it-IT" sz="2800" b="1" dirty="0">
              <a:solidFill>
                <a:srgbClr val="E98B0D"/>
              </a:solidFill>
            </a:endParaRPr>
          </a:p>
          <a:p>
            <a:r>
              <a:rPr lang="it-IT" sz="2200" b="1" dirty="0">
                <a:solidFill>
                  <a:srgbClr val="E98B0D"/>
                </a:solidFill>
              </a:rPr>
              <a:t>Affiliazione: Ospedale buccheri la ferla - </a:t>
            </a:r>
            <a:r>
              <a:rPr lang="it-IT" sz="2200" b="1" dirty="0" err="1">
                <a:solidFill>
                  <a:srgbClr val="E98B0D"/>
                </a:solidFill>
              </a:rPr>
              <a:t>fatebenefratelli</a:t>
            </a:r>
            <a:r>
              <a:rPr lang="it-IT" sz="2200" b="1" dirty="0">
                <a:solidFill>
                  <a:srgbClr val="E98B0D"/>
                </a:solidFill>
              </a:rPr>
              <a:t>, </a:t>
            </a:r>
            <a:r>
              <a:rPr lang="it-IT" sz="2200" b="1" dirty="0" err="1">
                <a:solidFill>
                  <a:srgbClr val="E98B0D"/>
                </a:solidFill>
              </a:rPr>
              <a:t>plermo</a:t>
            </a:r>
            <a:endParaRPr lang="it-IT" sz="2200" b="1" dirty="0">
              <a:solidFill>
                <a:srgbClr val="E98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5C203-0662-9326-5CD9-4C7A8EA7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803CF020-DD0E-B644-7E3D-FF64E617E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06C148-77CA-F66E-80A5-1C6E24A1EE84}"/>
              </a:ext>
            </a:extLst>
          </p:cNvPr>
          <p:cNvSpPr txBox="1">
            <a:spLocks/>
          </p:cNvSpPr>
          <p:nvPr/>
        </p:nvSpPr>
        <p:spPr>
          <a:xfrm>
            <a:off x="2439151" y="76640"/>
            <a:ext cx="7313697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Risultati: timing della  colecistectomia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0103BA-19F9-2594-0218-74CD4FC81E7B}"/>
              </a:ext>
            </a:extLst>
          </p:cNvPr>
          <p:cNvSpPr txBox="1">
            <a:spLocks/>
          </p:cNvSpPr>
          <p:nvPr/>
        </p:nvSpPr>
        <p:spPr>
          <a:xfrm>
            <a:off x="360076" y="1615906"/>
            <a:ext cx="4158149" cy="4480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solidFill>
                  <a:schemeClr val="tx2"/>
                </a:solidFill>
              </a:rPr>
              <a:t>Nonostante non sia indicato eseguire i due interventi durante la stessa seduta operatoria, la maggior parte degli esperti decide di eseguire la colecistectomia e l’intervento di chirurgia bariatrica contestualmente. 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Segnaposto contenuto 6">
                <a:extLst>
                  <a:ext uri="{FF2B5EF4-FFF2-40B4-BE49-F238E27FC236}">
                    <a16:creationId xmlns:a16="http://schemas.microsoft.com/office/drawing/2014/main" id="{38B6611A-EC7B-99FB-31F7-5E53BDD5DFD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2832900"/>
                  </p:ext>
                </p:extLst>
              </p:nvPr>
            </p:nvGraphicFramePr>
            <p:xfrm>
              <a:off x="5718891" y="1433896"/>
              <a:ext cx="5586302" cy="49546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Segnaposto contenuto 6">
                <a:extLst>
                  <a:ext uri="{FF2B5EF4-FFF2-40B4-BE49-F238E27FC236}">
                    <a16:creationId xmlns:a16="http://schemas.microsoft.com/office/drawing/2014/main" id="{38B6611A-EC7B-99FB-31F7-5E53BDD5DF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8891" y="1433896"/>
                <a:ext cx="5586302" cy="49546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0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42733-CD81-78A0-E4A1-90898100B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92626BA9-14B4-F98D-05DA-E5324330E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ED52DCC-D752-B3BD-C01D-F913B847EE4F}"/>
              </a:ext>
            </a:extLst>
          </p:cNvPr>
          <p:cNvSpPr txBox="1">
            <a:spLocks/>
          </p:cNvSpPr>
          <p:nvPr/>
        </p:nvSpPr>
        <p:spPr>
          <a:xfrm>
            <a:off x="1180947" y="535574"/>
            <a:ext cx="9829800" cy="72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Risultati: timing della  colecistectomia</a:t>
            </a:r>
          </a:p>
        </p:txBody>
      </p:sp>
      <p:graphicFrame>
        <p:nvGraphicFramePr>
          <p:cNvPr id="4" name="Segnaposto contenuto 7">
            <a:extLst>
              <a:ext uri="{FF2B5EF4-FFF2-40B4-BE49-F238E27FC236}">
                <a16:creationId xmlns:a16="http://schemas.microsoft.com/office/drawing/2014/main" id="{E0384014-89DA-841A-7BF3-CA4F45BD3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954037"/>
              </p:ext>
            </p:extLst>
          </p:nvPr>
        </p:nvGraphicFramePr>
        <p:xfrm>
          <a:off x="561950" y="1474534"/>
          <a:ext cx="5983229" cy="484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C9990E-0CF6-9C26-3E30-BF08CC079AC3}"/>
              </a:ext>
            </a:extLst>
          </p:cNvPr>
          <p:cNvSpPr txBox="1">
            <a:spLocks/>
          </p:cNvSpPr>
          <p:nvPr/>
        </p:nvSpPr>
        <p:spPr>
          <a:xfrm>
            <a:off x="7042656" y="2693922"/>
            <a:ext cx="4587394" cy="240911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2400" dirty="0"/>
              <a:t>Molti colleghi preferiscono iniziare dall’intervento ritenuto maggiormente difficoltoso, ovvero da quello bariatrico.</a:t>
            </a:r>
          </a:p>
        </p:txBody>
      </p:sp>
    </p:spTree>
    <p:extLst>
      <p:ext uri="{BB962C8B-B14F-4D97-AF65-F5344CB8AC3E}">
        <p14:creationId xmlns:p14="http://schemas.microsoft.com/office/powerpoint/2010/main" val="187270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B5AD-84AD-4D28-0130-B9838E08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07C6C2E7-3765-D1C0-07EE-8F3D4C3EE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A10F75-F3D1-C8FD-CD44-BCB393C39052}"/>
              </a:ext>
            </a:extLst>
          </p:cNvPr>
          <p:cNvSpPr txBox="1">
            <a:spLocks/>
          </p:cNvSpPr>
          <p:nvPr/>
        </p:nvSpPr>
        <p:spPr>
          <a:xfrm>
            <a:off x="1180947" y="535574"/>
            <a:ext cx="9829800" cy="72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Risultati: complicanze postchirurgiche</a:t>
            </a:r>
          </a:p>
        </p:txBody>
      </p:sp>
      <p:graphicFrame>
        <p:nvGraphicFramePr>
          <p:cNvPr id="4" name="Segnaposto contenuto 10">
            <a:extLst>
              <a:ext uri="{FF2B5EF4-FFF2-40B4-BE49-F238E27FC236}">
                <a16:creationId xmlns:a16="http://schemas.microsoft.com/office/drawing/2014/main" id="{CD16008D-3EF7-85E8-F982-7BC9C41D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505366"/>
              </p:ext>
            </p:extLst>
          </p:nvPr>
        </p:nvGraphicFramePr>
        <p:xfrm>
          <a:off x="529389" y="1475874"/>
          <a:ext cx="5490412" cy="470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Segnaposto contenuto 11">
            <a:extLst>
              <a:ext uri="{FF2B5EF4-FFF2-40B4-BE49-F238E27FC236}">
                <a16:creationId xmlns:a16="http://schemas.microsoft.com/office/drawing/2014/main" id="{8476ECAD-8B9F-018D-74A7-E00A026D9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923651"/>
              </p:ext>
            </p:extLst>
          </p:nvPr>
        </p:nvGraphicFramePr>
        <p:xfrm>
          <a:off x="6172201" y="1475873"/>
          <a:ext cx="5490411" cy="470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172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A7EE1-1709-A378-D5EB-ABC0A38E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8F19340E-111E-3302-EC3B-28C96F4FB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2DFB82A-845E-7127-02EE-9CC393C2A0DA}"/>
              </a:ext>
            </a:extLst>
          </p:cNvPr>
          <p:cNvSpPr txBox="1">
            <a:spLocks/>
          </p:cNvSpPr>
          <p:nvPr/>
        </p:nvSpPr>
        <p:spPr>
          <a:xfrm>
            <a:off x="1179072" y="320722"/>
            <a:ext cx="9833548" cy="6300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LA-ERCP vs EDGE</a:t>
            </a:r>
          </a:p>
        </p:txBody>
      </p:sp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BD538C64-04F6-3604-00BE-4C23C66466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438" y="1191488"/>
            <a:ext cx="8816817" cy="50248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DDDE1E-09E7-39AA-8B1B-FFF1D948E9FB}"/>
              </a:ext>
            </a:extLst>
          </p:cNvPr>
          <p:cNvSpPr txBox="1"/>
          <p:nvPr/>
        </p:nvSpPr>
        <p:spPr>
          <a:xfrm>
            <a:off x="1851351" y="6337646"/>
            <a:ext cx="848899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Springer Link,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Gastroenterology Reports, Volume 23, 2021.</a:t>
            </a:r>
            <a:endParaRPr lang="it-I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9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BF02C-01BF-5C18-8E11-0F32C7DB4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8C96DBE8-6532-847F-9E70-64E9AA30F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graphicFrame>
        <p:nvGraphicFramePr>
          <p:cNvPr id="2" name="Segnaposto contenuto 5">
            <a:extLst>
              <a:ext uri="{FF2B5EF4-FFF2-40B4-BE49-F238E27FC236}">
                <a16:creationId xmlns:a16="http://schemas.microsoft.com/office/drawing/2014/main" id="{CD8E5AA3-C775-A926-1FF7-4A60730D6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549242"/>
              </p:ext>
            </p:extLst>
          </p:nvPr>
        </p:nvGraphicFramePr>
        <p:xfrm>
          <a:off x="6464971" y="1748783"/>
          <a:ext cx="5438987" cy="442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64731EBE-3B9A-2FDA-AC0D-4BDFBD6FEE9F}"/>
              </a:ext>
            </a:extLst>
          </p:cNvPr>
          <p:cNvSpPr txBox="1">
            <a:spLocks/>
          </p:cNvSpPr>
          <p:nvPr/>
        </p:nvSpPr>
        <p:spPr>
          <a:xfrm>
            <a:off x="1179072" y="559385"/>
            <a:ext cx="9833548" cy="630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3C4798"/>
                </a:solidFill>
              </a:rPr>
              <a:t>Risultati: trattamento delle complicanze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A121E9E-832E-C692-469B-4F2C4D787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21445"/>
              </p:ext>
            </p:extLst>
          </p:nvPr>
        </p:nvGraphicFramePr>
        <p:xfrm>
          <a:off x="821442" y="1748783"/>
          <a:ext cx="4905589" cy="454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806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2E8A6-B3A1-46A6-A1DA-3B0AD758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C0F1ED2C-CB4A-C30C-AC1B-C6AEE2EAC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F6B617-E2EC-7EFB-CB9B-05A821409BAC}"/>
              </a:ext>
            </a:extLst>
          </p:cNvPr>
          <p:cNvSpPr txBox="1">
            <a:spLocks/>
          </p:cNvSpPr>
          <p:nvPr/>
        </p:nvSpPr>
        <p:spPr>
          <a:xfrm>
            <a:off x="1181100" y="641445"/>
            <a:ext cx="9829800" cy="72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Limiti della survey</a:t>
            </a:r>
            <a:endParaRPr lang="en-US" sz="3600" dirty="0">
              <a:solidFill>
                <a:srgbClr val="3C4798"/>
              </a:solidFill>
              <a:latin typeface="+mj-lt"/>
            </a:endParaRP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CD88A4B5-E819-1777-7C4C-C6B8BE8157C7}"/>
              </a:ext>
            </a:extLst>
          </p:cNvPr>
          <p:cNvSpPr txBox="1">
            <a:spLocks/>
          </p:cNvSpPr>
          <p:nvPr/>
        </p:nvSpPr>
        <p:spPr>
          <a:xfrm>
            <a:off x="3335128" y="2267200"/>
            <a:ext cx="5521743" cy="329406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400" dirty="0"/>
              <a:t>Numero contenuto di risposte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400" dirty="0"/>
              <a:t>Somministrato ai soli centri nazionali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400" dirty="0"/>
              <a:t>Nessuna differenziazione a seconda del tipo di intervento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400" dirty="0"/>
              <a:t>Nessuna indagine sulla terapia medica</a:t>
            </a:r>
          </a:p>
        </p:txBody>
      </p:sp>
    </p:spTree>
    <p:extLst>
      <p:ext uri="{BB962C8B-B14F-4D97-AF65-F5344CB8AC3E}">
        <p14:creationId xmlns:p14="http://schemas.microsoft.com/office/powerpoint/2010/main" val="363531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CC7F-6BE7-8D0C-4D8A-F9661358D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CCBA856E-9540-B2BE-B063-FA4147389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8671E95-7A5B-EC44-BB06-4E8D6FE05B07}"/>
              </a:ext>
            </a:extLst>
          </p:cNvPr>
          <p:cNvSpPr txBox="1">
            <a:spLocks/>
          </p:cNvSpPr>
          <p:nvPr/>
        </p:nvSpPr>
        <p:spPr>
          <a:xfrm>
            <a:off x="1180947" y="535574"/>
            <a:ext cx="9829800" cy="72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Conclusioni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230C8CB-7C3D-0DE5-0018-D0196B46D6CE}"/>
              </a:ext>
            </a:extLst>
          </p:cNvPr>
          <p:cNvSpPr txBox="1">
            <a:spLocks/>
          </p:cNvSpPr>
          <p:nvPr/>
        </p:nvSpPr>
        <p:spPr>
          <a:xfrm>
            <a:off x="1180948" y="2231448"/>
            <a:ext cx="9829799" cy="32933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Occorrono delle linee guida internazionali per uniformare il trattamento delle complicanze litiasiche in pazienti sottoposti o da sottoporre a chirurgia metabolica e bariatrica.</a:t>
            </a:r>
          </a:p>
          <a:p>
            <a:r>
              <a:rPr lang="it-IT" sz="2400" dirty="0"/>
              <a:t>La colecistectomia nei pazienti con obesità dovrebbe seguire le indicazioni della popolazione generale.</a:t>
            </a:r>
          </a:p>
          <a:p>
            <a:r>
              <a:rPr lang="it-IT" sz="2400" dirty="0"/>
              <a:t>Ogni centro di eccellenza dovrebbe essere dotato di un reparto di endoscopia capace di gestire le complicanze dei pazienti sottoposti a chirurgia metabolica.</a:t>
            </a:r>
          </a:p>
        </p:txBody>
      </p:sp>
    </p:spTree>
    <p:extLst>
      <p:ext uri="{BB962C8B-B14F-4D97-AF65-F5344CB8AC3E}">
        <p14:creationId xmlns:p14="http://schemas.microsoft.com/office/powerpoint/2010/main" val="39844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a </a:t>
            </a:r>
            <a:r>
              <a:rPr lang="it-IT" dirty="0" err="1"/>
              <a:t>tutt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DB217-2CA5-BBCE-DBA9-0D587358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E14563AB-C48C-22FE-5AAE-63B9708CE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9B0ACF1-8C7D-3833-58D6-2011E56D2A8C}"/>
              </a:ext>
            </a:extLst>
          </p:cNvPr>
          <p:cNvSpPr txBox="1">
            <a:spLocks/>
          </p:cNvSpPr>
          <p:nvPr/>
        </p:nvSpPr>
        <p:spPr>
          <a:xfrm>
            <a:off x="1179226" y="320722"/>
            <a:ext cx="9833548" cy="6300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kern="100" dirty="0">
                <a:solidFill>
                  <a:srgbClr val="3C479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Introduzione: fattori di rischio</a:t>
            </a:r>
            <a:endParaRPr lang="it-IT" sz="3600" dirty="0">
              <a:solidFill>
                <a:srgbClr val="3C4798"/>
              </a:solidFill>
              <a:latin typeface="+mj-lt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AF4223B-FDFC-1203-6509-C6F21B34F42A}"/>
              </a:ext>
            </a:extLst>
          </p:cNvPr>
          <p:cNvGrpSpPr/>
          <p:nvPr/>
        </p:nvGrpSpPr>
        <p:grpSpPr>
          <a:xfrm>
            <a:off x="243640" y="1414586"/>
            <a:ext cx="5499433" cy="4921099"/>
            <a:chOff x="323852" y="1251282"/>
            <a:chExt cx="6589396" cy="534028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40A45C6-264C-1776-A6B7-F53B64E1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52" y="1251282"/>
              <a:ext cx="6589396" cy="4934089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2230FBC-21C3-EBCB-C9D4-BBB263A65404}"/>
                </a:ext>
              </a:extLst>
            </p:cNvPr>
            <p:cNvSpPr txBox="1"/>
            <p:nvPr/>
          </p:nvSpPr>
          <p:spPr>
            <a:xfrm>
              <a:off x="323852" y="6210575"/>
              <a:ext cx="5598695" cy="38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https://www.osmosis.org/answers/cholelithiasis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81AE3E-EE93-40F4-2EB1-34BB4C4250FE}"/>
              </a:ext>
            </a:extLst>
          </p:cNvPr>
          <p:cNvSpPr txBox="1"/>
          <p:nvPr/>
        </p:nvSpPr>
        <p:spPr>
          <a:xfrm>
            <a:off x="5855369" y="2857810"/>
            <a:ext cx="6092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Nei pazienti sottoposti a chirurgia bariatrica: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Massiva mobilizzazione di colesterolo dal grasso viscerale.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Riduzione della secrezione di sali biliari e fosfolipidi, che non riescono a inglobare in micelle tutto il colesterolo presente.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Aumento di circa 10-20 volte la concentrazione di mucina nel sangue.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Aumento della concentrazione di calcio nel sangue.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Ipomobilità della colecisti per resistenza alla colecistochinina e riduzione della sua secrezione.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4C01B9-3415-5F6D-2CC7-99289F9CA59F}"/>
              </a:ext>
            </a:extLst>
          </p:cNvPr>
          <p:cNvSpPr txBox="1"/>
          <p:nvPr/>
        </p:nvSpPr>
        <p:spPr>
          <a:xfrm>
            <a:off x="6096000" y="1110136"/>
            <a:ext cx="5852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Nella popolazione generale: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Sesso femminile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Età &gt;40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BMI elevato</a:t>
            </a:r>
          </a:p>
        </p:txBody>
      </p:sp>
    </p:spTree>
    <p:extLst>
      <p:ext uri="{BB962C8B-B14F-4D97-AF65-F5344CB8AC3E}">
        <p14:creationId xmlns:p14="http://schemas.microsoft.com/office/powerpoint/2010/main" val="26069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E815C-ADC8-71A9-8203-8C22C1E0D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8753A28B-6626-2ACC-D58A-D82FB3CF9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Segnaposto contenuto 4">
            <a:extLst>
              <a:ext uri="{FF2B5EF4-FFF2-40B4-BE49-F238E27FC236}">
                <a16:creationId xmlns:a16="http://schemas.microsoft.com/office/drawing/2014/main" id="{3562EAC6-EDE2-7DCA-624A-194B3F6AD659}"/>
              </a:ext>
            </a:extLst>
          </p:cNvPr>
          <p:cNvSpPr txBox="1">
            <a:spLocks/>
          </p:cNvSpPr>
          <p:nvPr/>
        </p:nvSpPr>
        <p:spPr>
          <a:xfrm>
            <a:off x="1634550" y="2086768"/>
            <a:ext cx="8953125" cy="32940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400" dirty="0"/>
              <a:t>La percentuale di colelitiasi de novo dopo un intervento di chirurgia metabolica e bariatrica è del 35% circa.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400" dirty="0"/>
              <a:t>Il rischio di sviluppare pancreatite a seguito di un intervento di chirurgia metabolica e bariatrica è di 50 volte maggiore rispetto alla popolazione generale.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/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14B9A-10CE-2A65-9BC2-111E79A5F93E}"/>
              </a:ext>
            </a:extLst>
          </p:cNvPr>
          <p:cNvSpPr txBox="1">
            <a:spLocks/>
          </p:cNvSpPr>
          <p:nvPr/>
        </p:nvSpPr>
        <p:spPr>
          <a:xfrm>
            <a:off x="1194339" y="480122"/>
            <a:ext cx="9833548" cy="6300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kern="100" dirty="0">
                <a:solidFill>
                  <a:srgbClr val="3C479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Introduzione: complicanze</a:t>
            </a:r>
            <a:endParaRPr lang="it-IT" sz="3600" dirty="0">
              <a:solidFill>
                <a:srgbClr val="3C47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80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65D7-5826-DAF6-F50E-502012AF4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F2C31A1D-A90B-EAEF-8674-91A1C5E30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16ECF85C-A5ED-5C7B-27BD-04DC239D1D0B}"/>
              </a:ext>
            </a:extLst>
          </p:cNvPr>
          <p:cNvSpPr txBox="1">
            <a:spLocks/>
          </p:cNvSpPr>
          <p:nvPr/>
        </p:nvSpPr>
        <p:spPr>
          <a:xfrm>
            <a:off x="1194339" y="480122"/>
            <a:ext cx="9833548" cy="6300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kern="100" dirty="0">
                <a:solidFill>
                  <a:srgbClr val="3C4798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Introduzione</a:t>
            </a:r>
            <a:endParaRPr lang="it-IT" sz="3600" dirty="0">
              <a:solidFill>
                <a:srgbClr val="3C4798"/>
              </a:solidFill>
              <a:latin typeface="+mj-lt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EDF0299-B1D7-64F3-33BB-360D3D7FCE57}"/>
              </a:ext>
            </a:extLst>
          </p:cNvPr>
          <p:cNvSpPr txBox="1">
            <a:spLocks/>
          </p:cNvSpPr>
          <p:nvPr/>
        </p:nvSpPr>
        <p:spPr>
          <a:xfrm>
            <a:off x="1146213" y="1590258"/>
            <a:ext cx="9833548" cy="2144479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2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 vi sono attualmente linee guida, nazionali o internazionali, che codifichino quale atteggiamento chirurgico adottare nella gestione </a:t>
            </a:r>
            <a:r>
              <a:rPr lang="it-IT" sz="2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2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-intra-postoperatoria del paziente con litiasi della colecisti candidato a chirurgica bariatrica, né del paziente che sviluppa colelitiasi e/o coledocolitiasi dopo il trattamento chirurgico. 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9B776C-2891-EDB6-22C8-64C28B0ACE10}"/>
              </a:ext>
            </a:extLst>
          </p:cNvPr>
          <p:cNvSpPr txBox="1"/>
          <p:nvPr/>
        </p:nvSpPr>
        <p:spPr>
          <a:xfrm>
            <a:off x="2180797" y="5427300"/>
            <a:ext cx="786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dirty="0">
                <a:solidFill>
                  <a:srgbClr val="E98B0D"/>
                </a:solidFill>
              </a:rPr>
              <a:t>SURVEY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98AB604-5C89-5116-5EF1-3E26BF750CAB}"/>
              </a:ext>
            </a:extLst>
          </p:cNvPr>
          <p:cNvCxnSpPr>
            <a:cxnSpLocks/>
          </p:cNvCxnSpPr>
          <p:nvPr/>
        </p:nvCxnSpPr>
        <p:spPr>
          <a:xfrm>
            <a:off x="6062987" y="4598112"/>
            <a:ext cx="0" cy="60863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0CE58BB0-6F1C-191F-9CC9-DCC7A8D32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graphicFrame>
        <p:nvGraphicFramePr>
          <p:cNvPr id="4" name="Segnaposto contenuto 2">
            <a:extLst>
              <a:ext uri="{FF2B5EF4-FFF2-40B4-BE49-F238E27FC236}">
                <a16:creationId xmlns:a16="http://schemas.microsoft.com/office/drawing/2014/main" id="{A57246A3-2BB1-CF38-97D8-A9DEAD5AA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654479"/>
              </p:ext>
            </p:extLst>
          </p:nvPr>
        </p:nvGraphicFramePr>
        <p:xfrm>
          <a:off x="2160925" y="1105744"/>
          <a:ext cx="7869843" cy="56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4ACF0D2D-72AE-CE56-CBC4-184AE387C07E}"/>
              </a:ext>
            </a:extLst>
          </p:cNvPr>
          <p:cNvSpPr txBox="1">
            <a:spLocks/>
          </p:cNvSpPr>
          <p:nvPr/>
        </p:nvSpPr>
        <p:spPr>
          <a:xfrm>
            <a:off x="1179073" y="475730"/>
            <a:ext cx="9833548" cy="6300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Materiali e metodi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3E964-7BB0-FF65-0D29-462EAED45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1">
            <a:extLst>
              <a:ext uri="{FF2B5EF4-FFF2-40B4-BE49-F238E27FC236}">
                <a16:creationId xmlns:a16="http://schemas.microsoft.com/office/drawing/2014/main" id="{E9A58D64-0BFA-D6D8-8DB1-CAC309C9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31"/>
          <a:stretch/>
        </p:blipFill>
        <p:spPr>
          <a:xfrm>
            <a:off x="277504" y="129416"/>
            <a:ext cx="5002784" cy="65991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82DB46-923C-CFA5-FF41-BCA51836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88" y="171738"/>
            <a:ext cx="5450319" cy="54911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C12FA5-5B5B-6088-F33E-A2F544739AB7}"/>
              </a:ext>
            </a:extLst>
          </p:cNvPr>
          <p:cNvSpPr txBox="1"/>
          <p:nvPr/>
        </p:nvSpPr>
        <p:spPr>
          <a:xfrm>
            <a:off x="6096000" y="5823284"/>
            <a:ext cx="581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3C4798"/>
                </a:solidFill>
                <a:latin typeface="+mj-lt"/>
              </a:rPr>
              <a:t>Le 10 domande della survey</a:t>
            </a:r>
          </a:p>
        </p:txBody>
      </p:sp>
    </p:spTree>
    <p:extLst>
      <p:ext uri="{BB962C8B-B14F-4D97-AF65-F5344CB8AC3E}">
        <p14:creationId xmlns:p14="http://schemas.microsoft.com/office/powerpoint/2010/main" val="229739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8C72E-CF31-3270-21A7-FD5284C4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2544E706-683A-6158-6765-F93A7A518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graphicFrame>
        <p:nvGraphicFramePr>
          <p:cNvPr id="2" name="Segnaposto contenuto 6">
            <a:extLst>
              <a:ext uri="{FF2B5EF4-FFF2-40B4-BE49-F238E27FC236}">
                <a16:creationId xmlns:a16="http://schemas.microsoft.com/office/drawing/2014/main" id="{FC5210DC-38B0-15F7-2708-EEA18F22A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875045"/>
              </p:ext>
            </p:extLst>
          </p:nvPr>
        </p:nvGraphicFramePr>
        <p:xfrm>
          <a:off x="515298" y="17190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C3DA5D2B-B608-69FA-A828-B84247AB9E51}"/>
              </a:ext>
            </a:extLst>
          </p:cNvPr>
          <p:cNvSpPr txBox="1">
            <a:spLocks/>
          </p:cNvSpPr>
          <p:nvPr/>
        </p:nvSpPr>
        <p:spPr>
          <a:xfrm>
            <a:off x="6495104" y="1705950"/>
            <a:ext cx="5221288" cy="4351337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it-IT" sz="24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Essere a conoscenza della presenza della colelitiasi è importante per il successivo controllo postchirurgico, in quanto è noto che soprattutto durante i primi sei mesi dalla chirurgia, il rischio di sviluppare calcolosi della colecisti de novo è maggiore rispetto a quello della popolazione generale.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638FBE9-1617-50EE-3CC1-EB32CAD8959F}"/>
              </a:ext>
            </a:extLst>
          </p:cNvPr>
          <p:cNvSpPr txBox="1">
            <a:spLocks/>
          </p:cNvSpPr>
          <p:nvPr/>
        </p:nvSpPr>
        <p:spPr>
          <a:xfrm>
            <a:off x="946331" y="596176"/>
            <a:ext cx="10299032" cy="513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Risultati: fase preoperatoria</a:t>
            </a:r>
            <a:endParaRPr lang="en-US" sz="3600" dirty="0">
              <a:solidFill>
                <a:srgbClr val="3C47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854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D2E3-BEDC-7677-F0D2-30DDAC008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BECAEBF7-3C32-67AB-B579-E4F8EA001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CD06D1-039A-AFAC-413B-527E112F8199}"/>
              </a:ext>
            </a:extLst>
          </p:cNvPr>
          <p:cNvSpPr txBox="1">
            <a:spLocks/>
          </p:cNvSpPr>
          <p:nvPr/>
        </p:nvSpPr>
        <p:spPr>
          <a:xfrm>
            <a:off x="1315302" y="296674"/>
            <a:ext cx="9561395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Risultati: fase preoperatoria</a:t>
            </a:r>
            <a:endParaRPr lang="en-US" sz="3600" dirty="0">
              <a:solidFill>
                <a:srgbClr val="3C4798"/>
              </a:solidFill>
              <a:latin typeface="+mj-lt"/>
            </a:endParaRPr>
          </a:p>
        </p:txBody>
      </p:sp>
      <p:graphicFrame>
        <p:nvGraphicFramePr>
          <p:cNvPr id="4" name="Segnaposto contenuto 4">
            <a:extLst>
              <a:ext uri="{FF2B5EF4-FFF2-40B4-BE49-F238E27FC236}">
                <a16:creationId xmlns:a16="http://schemas.microsoft.com/office/drawing/2014/main" id="{E4204D97-38B7-258D-13B3-86954F9D8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607023"/>
              </p:ext>
            </p:extLst>
          </p:nvPr>
        </p:nvGraphicFramePr>
        <p:xfrm>
          <a:off x="6442423" y="17507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C0FFF38B-9DBE-6CC9-10BE-DBEFCA8BE47E}"/>
              </a:ext>
            </a:extLst>
          </p:cNvPr>
          <p:cNvSpPr txBox="1">
            <a:spLocks/>
          </p:cNvSpPr>
          <p:nvPr/>
        </p:nvSpPr>
        <p:spPr>
          <a:xfrm>
            <a:off x="686199" y="2047399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 quasi unanimità dei colleghi non esegue la colecistectomia profilattica di routine.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Diversi studi hanno infatti dimostrato come essa possa essere dannosa per:</a:t>
            </a:r>
          </a:p>
          <a:p>
            <a:r>
              <a:rPr lang="it-IT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il rischio maggiore di complicanze postchirurgiche, soprattutto la lesione delle vie biliari; </a:t>
            </a:r>
          </a:p>
          <a:p>
            <a:r>
              <a:rPr lang="it-IT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la difficoltà tecnica aumentata a causa della maggiore presenza del grasso viscerale; </a:t>
            </a:r>
          </a:p>
          <a:p>
            <a:r>
              <a:rPr lang="it-IT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il prolungamento dei tempi operatori e del periodo di anestesia del paziente;</a:t>
            </a:r>
          </a:p>
          <a:p>
            <a:r>
              <a:rPr lang="it-IT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l’incremento dei costi.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32DF-BB4A-C1F4-6BED-369CB0CA5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C706893A-36F8-7507-328E-EECB4B18F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72514" cy="64144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4FD704E-6779-7306-3846-3639B35EFF05}"/>
              </a:ext>
            </a:extLst>
          </p:cNvPr>
          <p:cNvSpPr txBox="1">
            <a:spLocks/>
          </p:cNvSpPr>
          <p:nvPr/>
        </p:nvSpPr>
        <p:spPr>
          <a:xfrm>
            <a:off x="1180947" y="535574"/>
            <a:ext cx="9829800" cy="720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solidFill>
                  <a:srgbClr val="3C4798"/>
                </a:solidFill>
                <a:latin typeface="+mj-lt"/>
              </a:rPr>
              <a:t>Risultati: asintomatici vs sintomatici</a:t>
            </a:r>
            <a:endParaRPr lang="en-US" sz="3600" dirty="0">
              <a:solidFill>
                <a:srgbClr val="3C4798"/>
              </a:solidFill>
              <a:latin typeface="+mj-lt"/>
            </a:endParaRPr>
          </a:p>
        </p:txBody>
      </p:sp>
      <p:graphicFrame>
        <p:nvGraphicFramePr>
          <p:cNvPr id="4" name="Segnaposto contenuto 8">
            <a:extLst>
              <a:ext uri="{FF2B5EF4-FFF2-40B4-BE49-F238E27FC236}">
                <a16:creationId xmlns:a16="http://schemas.microsoft.com/office/drawing/2014/main" id="{76308221-56E8-77A5-5333-F34ACF35A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116758"/>
              </p:ext>
            </p:extLst>
          </p:nvPr>
        </p:nvGraphicFramePr>
        <p:xfrm>
          <a:off x="681015" y="181731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Segnaposto contenuto 5">
            <a:extLst>
              <a:ext uri="{FF2B5EF4-FFF2-40B4-BE49-F238E27FC236}">
                <a16:creationId xmlns:a16="http://schemas.microsoft.com/office/drawing/2014/main" id="{96DCA176-56D7-D785-6BCF-B4BBBFCDB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688228"/>
              </p:ext>
            </p:extLst>
          </p:nvPr>
        </p:nvGraphicFramePr>
        <p:xfrm>
          <a:off x="6329385" y="182194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83121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201</TotalTime>
  <Words>751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RetrospectVTI</vt:lpstr>
      <vt:lpstr>Risultati della survey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a tuttǝ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Noemi Laquatra</cp:lastModifiedBy>
  <cp:revision>19</cp:revision>
  <dcterms:created xsi:type="dcterms:W3CDTF">2022-02-27T17:36:31Z</dcterms:created>
  <dcterms:modified xsi:type="dcterms:W3CDTF">2025-03-04T20:46:55Z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